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93" r:id="rId3"/>
    <p:sldId id="284" r:id="rId4"/>
    <p:sldId id="272" r:id="rId5"/>
    <p:sldId id="288" r:id="rId6"/>
    <p:sldId id="277" r:id="rId7"/>
    <p:sldId id="279" r:id="rId8"/>
    <p:sldId id="315" r:id="rId9"/>
    <p:sldId id="313" r:id="rId10"/>
    <p:sldId id="314" r:id="rId11"/>
    <p:sldId id="283" r:id="rId12"/>
  </p:sldIdLst>
  <p:sldSz cx="9144000" cy="6858000" type="screen4x3"/>
  <p:notesSz cx="9144000" cy="6858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44" autoAdjust="0"/>
    <p:restoredTop sz="82464" autoAdjust="0"/>
  </p:normalViewPr>
  <p:slideViewPr>
    <p:cSldViewPr snapToGrid="0" snapToObjects="1">
      <p:cViewPr varScale="1">
        <p:scale>
          <a:sx n="61" d="100"/>
          <a:sy n="61" d="100"/>
        </p:scale>
        <p:origin x="16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3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27DEE-40FE-451A-A04B-84C2C1FEA40B}" type="datetimeFigureOut">
              <a:rPr lang="es-CL" smtClean="0"/>
              <a:pPr/>
              <a:t>31-08-2017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3C2BA-B5CF-4ED5-9C5E-96E035B82F52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181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A8E68-B045-433B-997A-8AA7E7020ED8}" type="datetimeFigureOut">
              <a:rPr lang="es-CL" smtClean="0"/>
              <a:pPr/>
              <a:t>31-08-2017</a:t>
            </a:fld>
            <a:endParaRPr lang="es-CL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843FE-683D-4ADA-924E-BAC00BFD2A08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5509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843FE-683D-4ADA-924E-BAC00BFD2A08}" type="slidenum">
              <a:rPr lang="es-CL" smtClean="0"/>
              <a:pPr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44658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Que significa FDI</a:t>
            </a:r>
          </a:p>
          <a:p>
            <a:r>
              <a:rPr lang="es-CL" dirty="0" smtClean="0"/>
              <a:t>Que</a:t>
            </a:r>
            <a:r>
              <a:rPr lang="es-CL" baseline="0" dirty="0" smtClean="0"/>
              <a:t> es ….. Es decir, todos lo años dentro del presupuesto se considera un monto para fondos concursables</a:t>
            </a:r>
          </a:p>
          <a:p>
            <a:r>
              <a:rPr lang="es-CL" baseline="0" dirty="0" smtClean="0"/>
              <a:t>Dentro de los cuales se deriva el </a:t>
            </a:r>
            <a:r>
              <a:rPr lang="es-CL" baseline="0" dirty="0" err="1" smtClean="0"/>
              <a:t>fdi</a:t>
            </a:r>
            <a:r>
              <a:rPr lang="es-CL" baseline="0" dirty="0" smtClean="0"/>
              <a:t> en dos </a:t>
            </a:r>
            <a:r>
              <a:rPr lang="es-CL" baseline="0" dirty="0" err="1" smtClean="0"/>
              <a:t>lineas</a:t>
            </a:r>
            <a:r>
              <a:rPr lang="es-CL" baseline="0" dirty="0" smtClean="0"/>
              <a:t>, una la modernización de procesos, dirigido a la parte administrativa de la u y la </a:t>
            </a:r>
            <a:r>
              <a:rPr lang="es-CL" baseline="0" dirty="0" err="1" smtClean="0"/>
              <a:t>linea</a:t>
            </a:r>
            <a:r>
              <a:rPr lang="es-CL" baseline="0" dirty="0" smtClean="0"/>
              <a:t> de emprendimiento estudiantil</a:t>
            </a:r>
            <a:endParaRPr lang="es-CL" sz="1200" baseline="0" dirty="0" smtClean="0"/>
          </a:p>
          <a:p>
            <a:r>
              <a:rPr lang="es-CL" baseline="0" dirty="0" smtClean="0"/>
              <a:t>Dirigida a los estudiantes</a:t>
            </a:r>
          </a:p>
          <a:p>
            <a:r>
              <a:rPr lang="es-CL" baseline="0" dirty="0" smtClean="0"/>
              <a:t>Pero delega sus funciones de administración, supervisión y auditoria al Mineduc</a:t>
            </a:r>
          </a:p>
          <a:p>
            <a:endParaRPr lang="es-CL" baseline="0" dirty="0" smtClean="0"/>
          </a:p>
          <a:p>
            <a:endParaRPr lang="es-CL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843FE-683D-4ADA-924E-BAC00BFD2A08}" type="slidenum">
              <a:rPr lang="es-CL" smtClean="0"/>
              <a:pPr/>
              <a:t>2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5354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Son repartidos por la</a:t>
            </a:r>
            <a:r>
              <a:rPr lang="es-CL" baseline="0" dirty="0" smtClean="0"/>
              <a:t> dirección de bienestar o por email a los que </a:t>
            </a:r>
            <a:r>
              <a:rPr lang="es-CL" baseline="0" dirty="0" err="1" smtClean="0"/>
              <a:t>esten</a:t>
            </a:r>
            <a:r>
              <a:rPr lang="es-CL" baseline="0" dirty="0" smtClean="0"/>
              <a:t> interesados</a:t>
            </a:r>
          </a:p>
          <a:p>
            <a:r>
              <a:rPr lang="es-CL" baseline="0" dirty="0" smtClean="0"/>
              <a:t>Como carta de compromisos, cotizaciones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843FE-683D-4ADA-924E-BAC00BFD2A08}" type="slidenum">
              <a:rPr lang="es-CL" smtClean="0"/>
              <a:pPr/>
              <a:t>3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0770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Depende directamente de la ley de presupuesto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843FE-683D-4ADA-924E-BAC00BFD2A08}" type="slidenum">
              <a:rPr lang="es-CL" smtClean="0"/>
              <a:pPr/>
              <a:t>4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2705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19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02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266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29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595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302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380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441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79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278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406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06FA-6BBE-0A48-9BA3-881C297FB04A}" type="datetimeFigureOut">
              <a:rPr lang="es-ES" smtClean="0"/>
              <a:pPr/>
              <a:t>31/08/2017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401F8-DC75-F649-80A1-954340D0FFF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320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gladys.hinojosa@udp.c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logo-rojo.jpg"/>
          <p:cNvPicPr>
            <a:picLocks noChangeAspect="1"/>
          </p:cNvPicPr>
          <p:nvPr/>
        </p:nvPicPr>
        <p:blipFill>
          <a:blip r:embed="rId3"/>
          <a:srcRect t="34823"/>
          <a:stretch>
            <a:fillRect/>
          </a:stretch>
        </p:blipFill>
        <p:spPr>
          <a:xfrm>
            <a:off x="1371601" y="551329"/>
            <a:ext cx="5782019" cy="2239992"/>
          </a:xfrm>
          <a:prstGeom prst="rect">
            <a:avLst/>
          </a:prstGeom>
        </p:spPr>
      </p:pic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2048791" y="2785549"/>
            <a:ext cx="5104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Verdana" pitchFamily="34" charset="0"/>
              </a:rPr>
              <a:t>Unidad de Coordinación Institucional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3435"/>
            <a:ext cx="6400800" cy="175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" sz="2400" b="1" dirty="0" smtClean="0"/>
              <a:t>F D I</a:t>
            </a:r>
          </a:p>
          <a:p>
            <a:pPr eaLnBrk="1" hangingPunct="1">
              <a:lnSpc>
                <a:spcPct val="80000"/>
              </a:lnSpc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</a:pPr>
            <a:r>
              <a:rPr lang="es-ES" sz="2400" b="1" dirty="0" smtClean="0"/>
              <a:t>Convocatoria 2017</a:t>
            </a:r>
            <a:endParaRPr lang="es-ES" sz="2400" b="1" dirty="0" smtClean="0">
              <a:hlinkClick r:id="rId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24127" t="22857" r="25714" b="19746"/>
          <a:stretch>
            <a:fillRect/>
          </a:stretch>
        </p:blipFill>
        <p:spPr bwMode="auto">
          <a:xfrm>
            <a:off x="0" y="0"/>
            <a:ext cx="8331200" cy="5958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udp_plantilla-ppt_institucional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7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Objetiv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342" y="2118507"/>
            <a:ext cx="1979967" cy="1747031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3790650" y="1770743"/>
            <a:ext cx="45479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defRPr/>
            </a:pPr>
            <a:r>
              <a:rPr lang="es-ES_tradnl" sz="2000" b="1" u="sng" dirty="0" smtClean="0"/>
              <a:t>Objetivo General del Concurso</a:t>
            </a:r>
            <a:endParaRPr lang="es-ES_tradnl" sz="2000" dirty="0" smtClean="0"/>
          </a:p>
          <a:p>
            <a:pPr algn="just">
              <a:lnSpc>
                <a:spcPct val="160000"/>
              </a:lnSpc>
              <a:defRPr/>
            </a:pPr>
            <a:r>
              <a:rPr lang="es-ES_tradnl" sz="2000" dirty="0" smtClean="0"/>
              <a:t>Financiar proyectos cuyo objetivo sea contribuir al aprendizaje y al desarrollo de los Estudiantes así también al mejoramiento de la calidad de vida académica.</a:t>
            </a:r>
            <a:endParaRPr 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33162" y="406400"/>
            <a:ext cx="6006041" cy="4978401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s-CL" sz="3000" b="1" u="sng" dirty="0" smtClean="0"/>
              <a:t>Convocatoria</a:t>
            </a:r>
          </a:p>
          <a:p>
            <a:pPr lvl="0" algn="just">
              <a:lnSpc>
                <a:spcPct val="150000"/>
              </a:lnSpc>
              <a:defRPr/>
            </a:pPr>
            <a:r>
              <a:rPr lang="es-ES" sz="2000" dirty="0" smtClean="0"/>
              <a:t>Estudiantes de carreras de pregrado </a:t>
            </a:r>
          </a:p>
          <a:p>
            <a:pPr algn="just">
              <a:lnSpc>
                <a:spcPct val="150000"/>
              </a:lnSpc>
              <a:defRPr/>
            </a:pPr>
            <a:r>
              <a:rPr lang="es-CL" sz="2000" dirty="0" smtClean="0"/>
              <a:t>Las propuestas que postulen al concurso deben ser presentadas conforme a: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s-CL" sz="2000" dirty="0" smtClean="0"/>
              <a:t>Las instrucciones de las bases y a los formularios de postulación.</a:t>
            </a:r>
            <a:endParaRPr lang="es-CL" sz="2000" b="1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es-ES" sz="2000" dirty="0" smtClean="0"/>
              <a:t>Debe existir un alumno responsable del proyecto, idealmente que no se encuentre en último año de carrera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es-ES" sz="2000" dirty="0" smtClean="0"/>
              <a:t>Se sugiere contar con el apoyo de un profesor</a:t>
            </a:r>
            <a:endParaRPr lang="es-CL" sz="2000" dirty="0" smtClean="0"/>
          </a:p>
        </p:txBody>
      </p:sp>
      <p:pic>
        <p:nvPicPr>
          <p:cNvPr id="7" name="6 Imagen" descr="llamado_a_la_acc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21" y="1547408"/>
            <a:ext cx="2381251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Título"/>
          <p:cNvSpPr txBox="1">
            <a:spLocks/>
          </p:cNvSpPr>
          <p:nvPr/>
        </p:nvSpPr>
        <p:spPr>
          <a:xfrm>
            <a:off x="609600" y="88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2391664" y="466274"/>
            <a:ext cx="6447536" cy="2044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266700" algn="just">
              <a:lnSpc>
                <a:spcPct val="150000"/>
              </a:lnSpc>
              <a:spcBef>
                <a:spcPct val="20000"/>
              </a:spcBef>
              <a:defRPr/>
            </a:pPr>
            <a:r>
              <a:rPr lang="es-MX" sz="2400" b="1" u="sng" dirty="0" smtClean="0"/>
              <a:t>Duración y Montos de Proyectos</a:t>
            </a:r>
          </a:p>
          <a:p>
            <a:pPr indent="266700" algn="just">
              <a:lnSpc>
                <a:spcPct val="150000"/>
              </a:lnSpc>
              <a:spcBef>
                <a:spcPct val="20000"/>
              </a:spcBef>
              <a:defRPr/>
            </a:pPr>
            <a:endParaRPr lang="es-ES" sz="800" b="1" u="sng" dirty="0" smtClean="0"/>
          </a:p>
          <a:p>
            <a:pPr marR="0" lvl="0" indent="266700" algn="just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L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ヒラギノ角ゴ Pro W3"/>
                <a:cs typeface="ヒラギノ角ゴ Pro W3"/>
              </a:rPr>
              <a:t>El plazo</a:t>
            </a:r>
            <a:r>
              <a:rPr kumimoji="0" lang="es-CL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ヒラギノ角ゴ Pro W3"/>
                <a:cs typeface="ヒラギノ角ゴ Pro W3"/>
              </a:rPr>
              <a:t> máximo de ejecución es de un (1) año.</a:t>
            </a:r>
          </a:p>
          <a:p>
            <a:pPr marR="0" lvl="0" indent="266700" algn="just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L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ヒラギノ角ゴ Pro W3"/>
                <a:cs typeface="ヒラギノ角ゴ Pro W3"/>
              </a:rPr>
              <a:t>Monto mínimo es de $2.500.000 y máximo</a:t>
            </a:r>
            <a:r>
              <a:rPr kumimoji="0" lang="es-CL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ヒラギノ角ゴ Pro W3"/>
                <a:cs typeface="ヒラギノ角ゴ Pro W3"/>
              </a:rPr>
              <a:t> de $10.000.000</a:t>
            </a:r>
          </a:p>
        </p:txBody>
      </p:sp>
      <p:pic>
        <p:nvPicPr>
          <p:cNvPr id="4" name="3 Imagen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35" y="1844550"/>
            <a:ext cx="1953808" cy="1953808"/>
          </a:xfrm>
          <a:prstGeom prst="rect">
            <a:avLst/>
          </a:prstGeom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2268285" y="3867306"/>
            <a:ext cx="6817659" cy="1888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indent="266700" algn="just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CL" dirty="0" smtClean="0">
                <a:ea typeface="ヒラギノ角ゴ Pro W3"/>
                <a:cs typeface="ヒラギノ角ゴ Pro W3"/>
              </a:rPr>
              <a:t>Los proyectos deben ser entregados en la Oficina de la Unidad de Coordinación Institucional (Manuel Rodriguez Sur #415, entrepiso) a más tardar el </a:t>
            </a:r>
            <a:r>
              <a:rPr lang="es-CL" b="1" dirty="0" smtClean="0">
                <a:solidFill>
                  <a:srgbClr val="FF0000"/>
                </a:solidFill>
                <a:ea typeface="ヒラギノ角ゴ Pro W3"/>
                <a:cs typeface="ヒラギノ角ゴ Pro W3"/>
              </a:rPr>
              <a:t>07/09/17. hasta las 18:00 hrs.</a:t>
            </a:r>
          </a:p>
          <a:p>
            <a:pPr lvl="0" indent="266700" algn="just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dirty="0" smtClean="0">
                <a:ea typeface="ヒラギノ角ゴ Pro W3"/>
                <a:cs typeface="ヒラギノ角ゴ Pro W3"/>
              </a:rPr>
              <a:t>Al correo Rodrigo.Hernandez@udp.cl</a:t>
            </a:r>
          </a:p>
          <a:p>
            <a:pPr lvl="0" indent="266700" algn="just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dirty="0" smtClean="0">
              <a:ea typeface="ヒラギノ角ゴ Pro W3"/>
              <a:cs typeface="ヒラギノ角ゴ Pro W3"/>
            </a:endParaRP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ヒラギノ角ゴ Pro W3"/>
              <a:cs typeface="ヒラギノ角ゴ Pro W3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391665" y="2979057"/>
            <a:ext cx="6360459" cy="819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ヒラギノ角ゴ Pro W3"/>
                <a:cs typeface="Verdana" pitchFamily="34" charset="0"/>
              </a:rPr>
              <a:t/>
            </a:r>
            <a:b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ヒラギノ角ゴ Pro W3"/>
                <a:cs typeface="Verdana" pitchFamily="34" charset="0"/>
              </a:rPr>
            </a:br>
            <a:r>
              <a:rPr kumimoji="0" lang="es-ES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ヒラギノ角ゴ Pro W3"/>
                <a:cs typeface="Verdana" pitchFamily="34" charset="0"/>
              </a:rPr>
              <a:t> </a:t>
            </a:r>
            <a:r>
              <a:rPr kumimoji="0" lang="es-ES" sz="31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ヒラギノ角ゴ Pro W3"/>
                <a:cs typeface="Verdana" pitchFamily="34" charset="0"/>
              </a:rPr>
              <a:t>Entrega de Bases y Recepción de Proyectos</a:t>
            </a:r>
            <a:endParaRPr kumimoji="0" lang="es-ES" sz="40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ヒラギノ角ゴ Pro W3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55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65176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latin typeface="Verdana" pitchFamily="34" charset="0"/>
                <a:ea typeface="ヒラギノ角ゴ Pro W3"/>
                <a:cs typeface="Verdana" pitchFamily="34" charset="0"/>
              </a:rPr>
              <a:t>Selección de Proyectos</a:t>
            </a:r>
            <a:br>
              <a:rPr lang="es-ES" dirty="0" smtClean="0">
                <a:latin typeface="Verdana" pitchFamily="34" charset="0"/>
                <a:ea typeface="ヒラギノ角ゴ Pro W3"/>
                <a:cs typeface="Verdana" pitchFamily="34" charset="0"/>
              </a:rPr>
            </a:br>
            <a:endParaRPr lang="es-ES" dirty="0" smtClean="0">
              <a:latin typeface="Calibri" pitchFamily="34" charset="0"/>
              <a:ea typeface="ヒラギノ角ゴ Pro W3"/>
              <a:cs typeface="Verdana" pitchFamily="34" charset="0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10934" y="1103089"/>
            <a:ext cx="5875868" cy="3773714"/>
          </a:xfrm>
        </p:spPr>
        <p:txBody>
          <a:bodyPr>
            <a:normAutofit/>
          </a:bodyPr>
          <a:lstStyle/>
          <a:p>
            <a:pPr algn="just"/>
            <a:r>
              <a:rPr lang="es-CL" sz="2200" dirty="0" smtClean="0">
                <a:ea typeface="ヒラギノ角ゴ Pro W3"/>
                <a:cs typeface="ヒラギノ角ゴ Pro W3"/>
              </a:rPr>
              <a:t>10 proyectos con mayor puntaje cuyos resultados serán informados el 08 de septiembre de 2017</a:t>
            </a:r>
          </a:p>
          <a:p>
            <a:pPr algn="just"/>
            <a:endParaRPr lang="es-CL" sz="2200" dirty="0" smtClean="0">
              <a:ea typeface="ヒラギノ角ゴ Pro W3"/>
              <a:cs typeface="ヒラギノ角ゴ Pro W3"/>
            </a:endParaRPr>
          </a:p>
          <a:p>
            <a:pPr algn="just"/>
            <a:r>
              <a:rPr lang="es-CL" sz="2200" dirty="0" smtClean="0">
                <a:ea typeface="ヒラギノ角ゴ Pro W3"/>
                <a:cs typeface="ヒラギノ角ゴ Pro W3"/>
              </a:rPr>
              <a:t>La comisión evaluadora podrá recomendar:</a:t>
            </a:r>
          </a:p>
          <a:p>
            <a:pPr lvl="1" algn="just"/>
            <a:r>
              <a:rPr lang="es-CL" sz="2200" dirty="0" smtClean="0">
                <a:ea typeface="ヒラギノ角ゴ Pro W3"/>
                <a:cs typeface="ヒラギノ角ゴ Pro W3"/>
              </a:rPr>
              <a:t> La reformulación del proyecto presentado.</a:t>
            </a:r>
          </a:p>
          <a:p>
            <a:pPr lvl="1" algn="just"/>
            <a:r>
              <a:rPr lang="es-CL" sz="2200" dirty="0" smtClean="0">
                <a:ea typeface="ヒラギノ角ゴ Pro W3"/>
                <a:cs typeface="ヒラギノ角ゴ Pro W3"/>
              </a:rPr>
              <a:t>La Asociación para la ejecución del mismo en forma coordinada de uno o más proyectos.</a:t>
            </a:r>
          </a:p>
          <a:p>
            <a:pPr lvl="1" algn="just"/>
            <a:endParaRPr lang="es-CL" sz="2200" dirty="0" smtClean="0">
              <a:ea typeface="ヒラギノ角ゴ Pro W3"/>
              <a:cs typeface="ヒラギノ角ゴ Pro W3"/>
            </a:endParaRPr>
          </a:p>
          <a:p>
            <a:pPr algn="just"/>
            <a:endParaRPr lang="es-CL" sz="2200" dirty="0" smtClean="0">
              <a:ea typeface="ヒラギノ角ゴ Pro W3"/>
              <a:cs typeface="ヒラギノ角ゴ Pro W3"/>
            </a:endParaRPr>
          </a:p>
          <a:p>
            <a:pPr algn="just"/>
            <a:endParaRPr lang="es-ES" sz="2200" dirty="0" smtClean="0">
              <a:ea typeface="ヒラギノ角ゴ Pro W3"/>
              <a:cs typeface="ヒラギノ角ゴ Pro W3"/>
            </a:endParaRPr>
          </a:p>
          <a:p>
            <a:pPr>
              <a:buFont typeface="Arial" pitchFamily="34" charset="0"/>
              <a:buNone/>
            </a:pPr>
            <a:endParaRPr lang="es-ES" sz="2200" b="1" dirty="0" smtClean="0">
              <a:ea typeface="ヒラギノ角ゴ Pro W3"/>
              <a:cs typeface="ヒラギノ角ゴ Pro W3"/>
            </a:endParaRPr>
          </a:p>
          <a:p>
            <a:endParaRPr lang="es-ES" sz="2200" b="1" dirty="0" smtClean="0">
              <a:ea typeface="ヒラギノ角ゴ Pro W3"/>
              <a:cs typeface="ヒラギノ角ゴ Pro W3"/>
            </a:endParaRPr>
          </a:p>
          <a:p>
            <a:endParaRPr lang="es-ES" sz="2200" dirty="0" smtClean="0">
              <a:ea typeface="ヒラギノ角ゴ Pro W3"/>
              <a:cs typeface="ヒラギノ角ゴ Pro W3"/>
            </a:endParaRPr>
          </a:p>
        </p:txBody>
      </p:sp>
      <p:pic>
        <p:nvPicPr>
          <p:cNvPr id="6" name="5 Imagen" descr="descarga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" y="1748118"/>
            <a:ext cx="2632383" cy="2930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udp_plantilla-ppt_institucional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207008" y="438912"/>
            <a:ext cx="652881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L" sz="3200" b="1" dirty="0" smtClean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Normas y Procedimientos</a:t>
            </a: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r>
              <a:rPr lang="es-CL" sz="3200" b="1" dirty="0" smtClean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MINEDUC</a:t>
            </a: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  <a:p>
            <a:pPr algn="ctr"/>
            <a:endParaRPr lang="es-CL" sz="3200" b="1" dirty="0" smtClean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37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64269" y="299164"/>
            <a:ext cx="6044616" cy="2057590"/>
          </a:xfrm>
        </p:spPr>
        <p:txBody>
          <a:bodyPr>
            <a:noAutofit/>
          </a:bodyPr>
          <a:lstStyle/>
          <a:p>
            <a:pPr lvl="1">
              <a:spcBef>
                <a:spcPts val="550"/>
              </a:spcBef>
            </a:pPr>
            <a:endParaRPr lang="es-CL" sz="300" dirty="0" smtClean="0"/>
          </a:p>
          <a:p>
            <a:pPr lvl="1">
              <a:spcBef>
                <a:spcPts val="550"/>
              </a:spcBef>
            </a:pPr>
            <a:r>
              <a:rPr lang="es-CL" sz="2100" dirty="0" smtClean="0"/>
              <a:t>Duración de proyecto 1 año</a:t>
            </a:r>
          </a:p>
          <a:p>
            <a:pPr marL="914400" lvl="2" indent="0">
              <a:spcBef>
                <a:spcPts val="550"/>
              </a:spcBef>
              <a:buNone/>
            </a:pPr>
            <a:endParaRPr lang="es-CL" sz="700" dirty="0" smtClean="0"/>
          </a:p>
          <a:p>
            <a:pPr lvl="1">
              <a:spcBef>
                <a:spcPts val="550"/>
              </a:spcBef>
              <a:defRPr/>
            </a:pPr>
            <a:r>
              <a:rPr lang="es-CL" sz="2100" dirty="0" smtClean="0"/>
              <a:t>Informes</a:t>
            </a:r>
          </a:p>
          <a:p>
            <a:pPr marL="1200150" lvl="2" indent="-285750">
              <a:spcBef>
                <a:spcPts val="550"/>
              </a:spcBef>
              <a:buFont typeface="Arial"/>
              <a:buChar char="–"/>
              <a:defRPr/>
            </a:pPr>
            <a:r>
              <a:rPr lang="es-CL" sz="2100" dirty="0" smtClean="0"/>
              <a:t>Avance  y Final </a:t>
            </a:r>
          </a:p>
          <a:p>
            <a:pPr marL="1200150" lvl="2" indent="-285750">
              <a:spcBef>
                <a:spcPts val="550"/>
              </a:spcBef>
              <a:buFont typeface="Arial"/>
              <a:buChar char="–"/>
              <a:defRPr/>
            </a:pPr>
            <a:r>
              <a:rPr lang="es-CL" sz="2100" dirty="0" smtClean="0"/>
              <a:t>Rendición de gastos </a:t>
            </a:r>
          </a:p>
          <a:p>
            <a:pPr lvl="2">
              <a:spcBef>
                <a:spcPts val="550"/>
              </a:spcBef>
            </a:pPr>
            <a:endParaRPr lang="es-CL" sz="2100" dirty="0" smtClean="0"/>
          </a:p>
        </p:txBody>
      </p:sp>
      <p:pic>
        <p:nvPicPr>
          <p:cNvPr id="4" name="3 Imagen" descr="descarga (4).jpg"/>
          <p:cNvPicPr>
            <a:picLocks noChangeAspect="1"/>
          </p:cNvPicPr>
          <p:nvPr/>
        </p:nvPicPr>
        <p:blipFill>
          <a:blip r:embed="rId2"/>
          <a:srcRect l="25307" r="28663"/>
          <a:stretch>
            <a:fillRect/>
          </a:stretch>
        </p:blipFill>
        <p:spPr>
          <a:xfrm>
            <a:off x="427144" y="1079749"/>
            <a:ext cx="1537125" cy="3667064"/>
          </a:xfrm>
          <a:prstGeom prst="rect">
            <a:avLst/>
          </a:prstGeom>
        </p:spPr>
      </p:pic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485794" y="2325223"/>
            <a:ext cx="6421723" cy="2104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─"/>
              <a:tabLst/>
              <a:defRPr/>
            </a:pPr>
            <a:r>
              <a:rPr kumimoji="0" lang="es-CL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Compras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─"/>
              <a:tabLst/>
              <a:defRPr/>
            </a:pPr>
            <a:r>
              <a:rPr kumimoji="0" lang="es-CL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realizan a través</a:t>
            </a:r>
            <a:r>
              <a:rPr kumimoji="0" lang="es-CL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la UDP</a:t>
            </a:r>
            <a:endParaRPr kumimoji="0" lang="es-CL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─"/>
              <a:tabLst/>
              <a:defRPr/>
            </a:pPr>
            <a:r>
              <a:rPr kumimoji="0" lang="es-CL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Equipamiento</a:t>
            </a:r>
            <a:r>
              <a:rPr kumimoji="0" lang="es-CL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adquirido es de la UDP</a:t>
            </a:r>
            <a:endParaRPr kumimoji="0" lang="es-CL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alibri" pitchFamily="34" charset="0"/>
              <a:buChar char="─"/>
              <a:tabLst/>
              <a:defRPr/>
            </a:pPr>
            <a:endParaRPr lang="es-CL" sz="2100" dirty="0" smtClean="0"/>
          </a:p>
          <a:p>
            <a:pPr marL="358775" indent="-358775">
              <a:buFont typeface="Calibri" pitchFamily="34" charset="0"/>
              <a:buChar char="─"/>
            </a:pPr>
            <a:r>
              <a:rPr lang="es-CL" sz="2100" dirty="0" smtClean="0"/>
              <a:t>Boletas de Honorarios y/o Asesorías o consultorías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Líneas de Acción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 smtClean="0"/>
              <a:t>Trabajo Social y Vinculación con el Medio</a:t>
            </a:r>
          </a:p>
          <a:p>
            <a:r>
              <a:rPr lang="es-CL" sz="2400" dirty="0" smtClean="0"/>
              <a:t>Innovación Tecnológica, de procesos y practicas sustentables</a:t>
            </a:r>
          </a:p>
          <a:p>
            <a:r>
              <a:rPr lang="es-CL" sz="2400" dirty="0" smtClean="0"/>
              <a:t>Desarrollo y fomento de actividades deportivas, actividad física y vida saludable</a:t>
            </a:r>
          </a:p>
          <a:p>
            <a:r>
              <a:rPr lang="es-CL" sz="2400" dirty="0" smtClean="0"/>
              <a:t>Inclusión para personas en situación de Discapacidad</a:t>
            </a:r>
          </a:p>
          <a:p>
            <a:r>
              <a:rPr lang="es-CL" sz="2400" dirty="0" smtClean="0"/>
              <a:t>Integración de colectivos de personas (etnia, equidad de genero, sexual, nacionalidad)</a:t>
            </a:r>
          </a:p>
          <a:p>
            <a:endParaRPr lang="es-CL" sz="2400" dirty="0" smtClean="0"/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554700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24444" t="18667" r="27196" b="6836"/>
          <a:stretch>
            <a:fillRect/>
          </a:stretch>
        </p:blipFill>
        <p:spPr bwMode="auto">
          <a:xfrm>
            <a:off x="870857" y="0"/>
            <a:ext cx="648788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4590</TotalTime>
  <Words>400</Words>
  <Application>Microsoft Office PowerPoint</Application>
  <PresentationFormat>Presentación en pantalla (4:3)</PresentationFormat>
  <Paragraphs>66</Paragraphs>
  <Slides>11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Verdana</vt:lpstr>
      <vt:lpstr>ヒラギノ角ゴ Pro W3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Selección de Proyectos </vt:lpstr>
      <vt:lpstr>Presentación de PowerPoint</vt:lpstr>
      <vt:lpstr>Presentación de PowerPoint</vt:lpstr>
      <vt:lpstr>Líneas de Acción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.</dc:creator>
  <cp:lastModifiedBy>Rodrigo Hernandez Padilla</cp:lastModifiedBy>
  <cp:revision>361</cp:revision>
  <dcterms:created xsi:type="dcterms:W3CDTF">2013-04-09T17:35:12Z</dcterms:created>
  <dcterms:modified xsi:type="dcterms:W3CDTF">2017-08-31T13:18:29Z</dcterms:modified>
</cp:coreProperties>
</file>